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1" r:id="rId2"/>
    <p:sldId id="258" r:id="rId3"/>
    <p:sldId id="259" r:id="rId4"/>
    <p:sldId id="260" r:id="rId5"/>
    <p:sldId id="262" r:id="rId6"/>
    <p:sldId id="263" r:id="rId7"/>
    <p:sldId id="274" r:id="rId8"/>
    <p:sldId id="275" r:id="rId9"/>
    <p:sldId id="267" r:id="rId10"/>
    <p:sldId id="270" r:id="rId11"/>
    <p:sldId id="268" r:id="rId12"/>
    <p:sldId id="269" r:id="rId13"/>
    <p:sldId id="271" r:id="rId14"/>
    <p:sldId id="272" r:id="rId15"/>
    <p:sldId id="265" r:id="rId16"/>
    <p:sldId id="277" r:id="rId17"/>
    <p:sldId id="279" r:id="rId18"/>
    <p:sldId id="281" r:id="rId19"/>
    <p:sldId id="282" r:id="rId20"/>
    <p:sldId id="284" r:id="rId21"/>
    <p:sldId id="278" r:id="rId22"/>
    <p:sldId id="266" r:id="rId23"/>
    <p:sldId id="276" r:id="rId24"/>
    <p:sldId id="273" r:id="rId25"/>
    <p:sldId id="26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61" d="100"/>
          <a:sy n="61" d="100"/>
        </p:scale>
        <p:origin x="82" y="4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3BCF7A-8502-47C6-B0B0-2BB9C05F2C4F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31843F-9A2D-4DFF-BF79-8A04CDFD0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35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000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13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5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58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165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772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5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44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2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33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490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FE4D1-D0C0-4CFA-8B77-8A017377FCDE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B168C-8473-4657-B5D3-3E24A53FC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30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sepidekh1991@gmail.com" TargetMode="External"/><Relationship Id="rId5" Type="http://schemas.openxmlformats.org/officeDocument/2006/relationships/hyperlink" Target="mailto:s.khoneiveh@uke.de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neuroimage.2011.09.08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://dx.doi.org/10.1037/0096-3445.121.1.12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5121" y="244930"/>
            <a:ext cx="4648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Task Designing with psychtoolbox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302079" y="780071"/>
            <a:ext cx="114871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96029" y="1159328"/>
            <a:ext cx="1067055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Sepideh Khoneiveh </a:t>
            </a:r>
          </a:p>
          <a:p>
            <a:pPr algn="ctr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PhD Student of Neuroscience </a:t>
            </a:r>
          </a:p>
          <a:p>
            <a:pPr algn="ctr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Medical Center Hamburg-Eppendorf </a:t>
            </a:r>
          </a:p>
          <a:p>
            <a:pPr algn="ctr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Thesis: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Recursive Theory of Mind during cooperative and competitive interactions in a social foraging task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03328" y="6147707"/>
            <a:ext cx="137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Spring 2024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91193" y="3271021"/>
            <a:ext cx="3901483" cy="744729"/>
            <a:chOff x="7983978" y="0"/>
            <a:chExt cx="3901483" cy="74472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3978" y="0"/>
              <a:ext cx="2466308" cy="67630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50286" y="6508"/>
              <a:ext cx="1435175" cy="738221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636" y="0"/>
            <a:ext cx="2149593" cy="7474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5121" y="6055374"/>
            <a:ext cx="2672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s.khoneiveh@uke.de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sepidekh1991@gmail.com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62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2079" y="1171210"/>
            <a:ext cx="1813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N-Back Task: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cording 2024-06-05 1226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57899" y="1171210"/>
            <a:ext cx="4112923" cy="41269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2079" y="239877"/>
            <a:ext cx="3656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Cognitive Tasks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302079" y="1807224"/>
            <a:ext cx="6096000" cy="167674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Description: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Participants are presented with a sequence of stimuli (e.g., letters or numbers) and must indicate when the current stimulus matches the one from n steps earlier in the sequence.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Assesses working memory and attention.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6405633"/>
            <a:ext cx="11508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en-US" u="sng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://psycnet.apa.org/doi/10.1037/h0043688</a:t>
            </a:r>
            <a:endParaRPr lang="en-US" i="0" u="sng" dirty="0"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010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079" y="239877"/>
            <a:ext cx="3656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Cognitive Tasks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2079" y="1171209"/>
            <a:ext cx="199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Go/No-go Task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Recording 2024-06-05 1230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9551" y="1095010"/>
            <a:ext cx="4125718" cy="2342458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02079" y="3521467"/>
            <a:ext cx="9062054" cy="1482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Description: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Participants are required to respond quickly to certain stimuli (go) and withhold their response to others (no-go).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Measures response inhibition and control.</a:t>
            </a:r>
          </a:p>
        </p:txBody>
      </p:sp>
    </p:spTree>
    <p:extLst>
      <p:ext uri="{BB962C8B-B14F-4D97-AF65-F5344CB8AC3E}">
        <p14:creationId xmlns:p14="http://schemas.microsoft.com/office/powerpoint/2010/main" val="103412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079" y="1214103"/>
            <a:ext cx="56980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Simon Task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Participants respond to the color of a stimulus while ignoring its location, even though the location can influence their reaction time.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Examines the effect of spatial congruence on cognitive control.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2079" y="239877"/>
            <a:ext cx="3656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Cognitive Tasks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Recording 2024-06-05 12374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50630" y="1112157"/>
            <a:ext cx="2835275" cy="447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70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079" y="1214103"/>
            <a:ext cx="56980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Raven Task</a:t>
            </a:r>
          </a:p>
        </p:txBody>
      </p:sp>
      <p:sp>
        <p:nvSpPr>
          <p:cNvPr id="5" name="Rectangle 4"/>
          <p:cNvSpPr/>
          <p:nvPr/>
        </p:nvSpPr>
        <p:spPr>
          <a:xfrm>
            <a:off x="302079" y="239877"/>
            <a:ext cx="3656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Cognitive Tasks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146" y="1398768"/>
            <a:ext cx="5378752" cy="268937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2079" y="1905086"/>
            <a:ext cx="5573788" cy="1676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Description: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Participants are presented with incomplete patterns and must select the piece that completes the pattern from a set of options.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Assesses abstract reasoning and non-verbal intelligence.</a:t>
            </a:r>
          </a:p>
        </p:txBody>
      </p:sp>
    </p:spTree>
    <p:extLst>
      <p:ext uri="{BB962C8B-B14F-4D97-AF65-F5344CB8AC3E}">
        <p14:creationId xmlns:p14="http://schemas.microsoft.com/office/powerpoint/2010/main" val="344537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079" y="1214103"/>
            <a:ext cx="56980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Flanker Task</a:t>
            </a:r>
          </a:p>
        </p:txBody>
      </p:sp>
      <p:sp>
        <p:nvSpPr>
          <p:cNvPr id="5" name="Rectangle 4"/>
          <p:cNvSpPr/>
          <p:nvPr/>
        </p:nvSpPr>
        <p:spPr>
          <a:xfrm>
            <a:off x="302079" y="239877"/>
            <a:ext cx="3656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Cognitive Tasks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302079" y="1905086"/>
            <a:ext cx="55737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Participants must focus on a central stimulus while ignoring flanking stimuli that can either be congruent or incongruent.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Assesses attention and response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inhibition.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926" y="1286298"/>
            <a:ext cx="4571882" cy="205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0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079" y="231712"/>
            <a:ext cx="44310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Principles of Experiment Design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228188" y="1854274"/>
            <a:ext cx="11595511" cy="4773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 and Hypotheses (Literature review )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Simplicity (~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Complex task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Stimuli: Decide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 the type and nature of stimuli to be presented (visual, auditory, tactile, etc.). Ensure they are appropriate for eliciting the desired responses.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Instructions: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Provide clear and concise instructions to participants, ensuring they understand what is expected of them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Warmup trials!</a:t>
            </a:r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Baseline Condition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a baseline or rest condition to compare against task-related activity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Random presentation and Counterbalancing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Pilot </a:t>
            </a:r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Testing!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 smtClean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4873" y="1145309"/>
            <a:ext cx="73582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should we consider when we want to design an experiment?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43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079" y="406249"/>
            <a:ext cx="3310466" cy="42650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Stimulus Presentation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02079" y="1081465"/>
            <a:ext cx="7495721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Brightness (in the Inter stimulus trials don’t use very bright screen)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Refresh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Rate 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a high refresh rate to ensure smooth presentation and accurate timing of stimuli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Stimulus Presentation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Parameters: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of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Stimuli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Consistency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Calibration: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Calibrate the monitor for color accuracy and brightness using tools like a colorimeter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Sound Calibration: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 a decibel meter to ensure consistent sound levels for auditory stimuli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Synchronization: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Ensure that the timing of stimulus presentation is accurately synchronized with the experimental software and data recording equipment.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Latency: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Minimize latency between the command to present a stimulus and its actual display on the screen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19" y="937532"/>
            <a:ext cx="2101625" cy="2017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218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695" y="2014489"/>
            <a:ext cx="7572375" cy="28575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02079" y="406249"/>
            <a:ext cx="3310466" cy="42650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Stimulus Presentation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204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0690" y="-1"/>
            <a:ext cx="12332690" cy="6780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723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0"/>
            <a:ext cx="12125325" cy="703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1955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2079" y="449036"/>
            <a:ext cx="6950942" cy="581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Task Design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What is task design in the context of psychological experiments?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for Task Design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An overview of the tools and software used in task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Principles of Experiment Design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Key considerations and essential elements for designing a robust experiment.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Importance of Precise Timing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Why accurate timing is crucial in experimental tasks.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Cognitive Tasks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Examples of cognitive tasks and their applications in research.</a:t>
            </a:r>
          </a:p>
          <a:p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87779" y="285750"/>
            <a:ext cx="2879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Topics: Introduction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5928" y="289395"/>
            <a:ext cx="1606312" cy="91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3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0"/>
            <a:ext cx="12182475" cy="703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0087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02079" y="143781"/>
            <a:ext cx="3310466" cy="42650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Modalities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02079" y="646489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17413" y="683379"/>
            <a:ext cx="951653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EEG Study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Stimulus Presentation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Timing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Minimizing Artifacts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your task shouldn’t induce extra artifacts.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and Control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Conditions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Markers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fMRI Study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 (Repetition Time):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Align stimulus presentation and task timing with the scanner's repetition time (TR). Ensure that the timing of events (stimuli, responses) fits within the acquisition schedule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Slice Timing: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Account for the timing of slice acquisition within each TR, as the signal from different brain regions is acquired at slightly different times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Design: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Group similar trials together in blocks (e.g., 20 seconds of one condition followed by 20 seconds of another) to increase the signal-to-noise ratio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and Control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Conditions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Event-Related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  <a:p>
            <a:r>
              <a:rPr lang="en-US" b="1" dirty="0"/>
              <a:t>Visual Stimuli:</a:t>
            </a:r>
            <a:r>
              <a:rPr lang="en-US" dirty="0"/>
              <a:t> Use MRI-compatible goggles or a screen. Ensure clear visibility and comfortable viewing position</a:t>
            </a:r>
            <a:r>
              <a:rPr lang="en-US" dirty="0" smtClean="0"/>
              <a:t>.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Auditory stimuli: </a:t>
            </a:r>
            <a:r>
              <a:rPr lang="en-US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sure the participant can hear the stimuli inside of the scanner!!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Multimodalities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 the devices should start recording at the same time or your trigger should cover all of the modalities (EEG, fMRI, TMS, EMG, eye-tracking ,…)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486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079" y="323396"/>
            <a:ext cx="5546271" cy="509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Importance of Precise Timing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09716" y="2930772"/>
            <a:ext cx="38173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Temporal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Event-Related Potentials (ERPs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Causal Inferences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Cognitive Processes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Behavioral Data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Integration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09716" y="926544"/>
            <a:ext cx="88973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 is Lag ?</a:t>
            </a:r>
          </a:p>
          <a:p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Lag refers to a delay between a stimulus presentation and the participant's response or between different components of the experimental setup. This delay can be intentional (designed into the experiment) or unintentional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(due to hardware or software limitations).</a:t>
            </a:r>
            <a:endParaRPr lang="en-US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161" y="3045258"/>
            <a:ext cx="5009808" cy="289372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09716" y="5285570"/>
            <a:ext cx="4260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**Synchronization with External </a:t>
            </a:r>
            <a:r>
              <a:rPr lang="en-US" dirty="0" smtClean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Devices**</a:t>
            </a:r>
            <a:endParaRPr 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751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079" y="323396"/>
            <a:ext cx="5546271" cy="509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Importance of Precise Timing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209716" y="1150745"/>
            <a:ext cx="88973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to Solve this?</a:t>
            </a: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9716" y="1930400"/>
            <a:ext cx="9577622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High-Quality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and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Design!!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Latency Testing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Markers and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Logging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(parallel or serial trigger, Photodiode, Lab streaming layer 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40557" y="6347752"/>
            <a:ext cx="51716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 streaming layer: </a:t>
            </a:r>
            <a:r>
              <a:rPr lang="en-US" u="sng" dirty="0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en-US" u="sng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://labstreaminglayer.org/#/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396" y="3315854"/>
            <a:ext cx="4331069" cy="2888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558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02079" y="323396"/>
            <a:ext cx="5546271" cy="509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Reaction Time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21673" y="144371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time elapsing between the presentation of a stimulus and the onset of the overt response associated with it.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2079" y="293967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instance, our knowledge of visual</a:t>
            </a:r>
            <a:r>
              <a:rPr lang="prs-AF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imagery relies heavily on the prediction that reaction times should increase when stimuli</a:t>
            </a:r>
            <a:r>
              <a:rPr lang="prs-AF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presented at different degrees of angular rotation (Shepard &amp; Metzler, 1971).</a:t>
            </a:r>
            <a:endParaRPr lang="prs-AF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768" y="1261599"/>
            <a:ext cx="3265161" cy="5106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189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302079" y="248042"/>
            <a:ext cx="34835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for Task Design</a:t>
            </a:r>
          </a:p>
        </p:txBody>
      </p:sp>
      <p:sp>
        <p:nvSpPr>
          <p:cNvPr id="2" name="Rectangle 1"/>
          <p:cNvSpPr/>
          <p:nvPr/>
        </p:nvSpPr>
        <p:spPr>
          <a:xfrm>
            <a:off x="942159" y="1020076"/>
            <a:ext cx="10518321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Psychtoolbox (Matlab):</a:t>
            </a:r>
            <a:r>
              <a:rPr lang="en-US" sz="1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suite of MATLAB functions for vision and neuroscience research.</a:t>
            </a:r>
          </a:p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(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https://www.psychtoolbox.net/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PsychoPy (Python)</a:t>
            </a:r>
            <a:r>
              <a:rPr lang="en-US" sz="1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open-source application allowing you to run a wide range of experiments in behavioral sciences. 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(https://www.psychopy.org/)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E-Prime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 a suite of applications for designing and running psychological experiments, particularly in behavioral research. (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https://pstnet.com/products/e-prime/)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Presentation: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a software package for designing and controlling psychological experiments, known for its precise timing capabilities.</a:t>
            </a:r>
          </a:p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(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https://www.neurobs.com/)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OpenSesame (Python)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an open-source, graphical experiment builder for the social sciences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(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https://osdoc.cogsci.nl/)</a:t>
            </a:r>
          </a:p>
          <a:p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SuperLab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software designed for stimulus presentation and experimental design in cognitive and neuropsychology research.</a:t>
            </a:r>
          </a:p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(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https://cedrus.com/superlab/index.htm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LabVIEW: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system-design platform and development environment for a visual programming language, useful in some experimental setups.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SR Research Experiment Builder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a graphical experiment creation tool designed specifically for SR Research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eye trackers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but also capable of general experiment design. (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https://www.sr-research.com/experiment-builder/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Gorilla: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online platform for designing, programming, and running behavioral experiments. (</a:t>
            </a:r>
            <a:r>
              <a:rPr lang="en-US" sz="1400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https://gorilla.sc/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Otree (Python):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Psychology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experiments, Multiplayer games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b="1" u="sng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https://www.otree.org/)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86" y="1023916"/>
            <a:ext cx="793516" cy="2759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02" y="1478189"/>
            <a:ext cx="668883" cy="2836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79" y="1810539"/>
            <a:ext cx="754380" cy="4243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69" y="6360401"/>
            <a:ext cx="623600" cy="2057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29" y="4915025"/>
            <a:ext cx="640130" cy="2368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2622" y="5205852"/>
            <a:ext cx="504147" cy="43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8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05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020" y="142474"/>
            <a:ext cx="926843" cy="8290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2079" y="701248"/>
            <a:ext cx="6085961" cy="541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Getting Started with MATLAB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An overview of MATLAB and its applications.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Navigating the MATLAB Environment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Understanding the MATLAB interface and workspace.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with Variables and Data Types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An introduction to variables and the different data types in MATLAB.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Matrix and Vector Operations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Basic operations with matrices and vectors.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Conditional Statements: If-Else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Implementing decision-making with if-else conditions.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Using For Loops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Iteration and repetitive tasks using for loops.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Reading and Writing Data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How to read from and write data to various formats.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7779" y="228602"/>
            <a:ext cx="43234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Topics: Introduction to Matlab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02079" y="733904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893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7779" y="1116747"/>
            <a:ext cx="4386137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Installing Psychtoolbox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What are the challenges? What do we need?</a:t>
            </a:r>
          </a:p>
          <a:p>
            <a:endParaRPr 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Monitor Functionality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How monitors work and their role in task design.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Drawing Basic Shapes and Lines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Creating and manipulating basic visual elements.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Text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Techniques for presenting text in experiments.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with Images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How to integrate and display images.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Incorporating Voice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Using audio elements in tasks.</a:t>
            </a: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87779" y="285750"/>
            <a:ext cx="56913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Topics: Task designing with psychtoolbox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636" y="48984"/>
            <a:ext cx="2149593" cy="74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135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079" y="1222232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Mouse and Keyboard Inputs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Capturing and utilizing user inputs from mouse and keyboard.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Integrating Video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Adding and controlling video elements.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and how we put the triggers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Why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its so important?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Development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Applying the learned skills to create a comprehensive project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87779" y="285750"/>
            <a:ext cx="56913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Topics: Task designing with psychtoolbox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636" y="32656"/>
            <a:ext cx="2149593" cy="74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434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91174" y="248042"/>
            <a:ext cx="39675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Understanding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Design</a:t>
            </a:r>
          </a:p>
        </p:txBody>
      </p:sp>
      <p:sp>
        <p:nvSpPr>
          <p:cNvPr id="2" name="Rectangle 1"/>
          <p:cNvSpPr/>
          <p:nvPr/>
        </p:nvSpPr>
        <p:spPr>
          <a:xfrm>
            <a:off x="302079" y="1182181"/>
            <a:ext cx="10587594" cy="2454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the context of psychological and neuroimaging research refers to the process of creating structured activities or experiments that participants perform during a study. These tasks are carefully designed to elicit specific cognitive, emotional, or behavioral responses, allowing researchers to investigate various aspects of brain function and behavior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256" y="2894446"/>
            <a:ext cx="5562435" cy="2678209"/>
          </a:xfrm>
          <a:prstGeom prst="rect">
            <a:avLst/>
          </a:prstGeom>
        </p:spPr>
      </p:pic>
      <p:pic>
        <p:nvPicPr>
          <p:cNvPr id="6" name="Picture 2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58" y="2894446"/>
            <a:ext cx="3185611" cy="238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415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91174" y="248042"/>
            <a:ext cx="39675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Understanding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Design</a:t>
            </a:r>
          </a:p>
        </p:txBody>
      </p:sp>
      <p:sp>
        <p:nvSpPr>
          <p:cNvPr id="7" name="Rectangle 6"/>
          <p:cNvSpPr/>
          <p:nvPr/>
        </p:nvSpPr>
        <p:spPr>
          <a:xfrm>
            <a:off x="554181" y="1277127"/>
            <a:ext cx="1070494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studying the mental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processes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tasks: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 smtClean="0">
                <a:solidFill>
                  <a:schemeClr val="accent6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passive</a:t>
            </a:r>
            <a:r>
              <a:rPr lang="en-US" altLang="en-US" dirty="0" smtClean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Passive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tasks involve minimal active engagement from the participant. In these tasks, participants are typically instructed to observe or listen to stimuli without making explicit responses or performing specific actions.</a:t>
            </a:r>
          </a:p>
          <a:p>
            <a:r>
              <a:rPr lang="en-US" altLang="en-US" dirty="0" smtClean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   </a:t>
            </a:r>
          </a:p>
          <a:p>
            <a:r>
              <a:rPr lang="en-US" altLang="en-US" dirty="0" smtClean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            </a:t>
            </a:r>
            <a:r>
              <a:rPr lang="en-US" altLang="en-US" sz="1600" dirty="0" smtClean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       </a:t>
            </a:r>
            <a:endParaRPr lang="en-US" altLang="en-US" sz="1600" dirty="0"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b="1" dirty="0" smtClean="0">
                <a:solidFill>
                  <a:schemeClr val="accent6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active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Active tasks require participants to engage actively with the stimuli by making decisions, performing actions, or providing responses. These tasks often involve higher cognitive processes and motor actions.</a:t>
            </a:r>
          </a:p>
          <a:p>
            <a:endParaRPr lang="en-US" altLang="en-US" b="1" dirty="0" smtClean="0">
              <a:solidFill>
                <a:schemeClr val="accent6"/>
              </a:solidFill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  <a:p>
            <a:endParaRPr lang="en-US" altLang="en-US" dirty="0"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  <a:p>
            <a:endParaRPr lang="en-US" altLang="en-US" dirty="0"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94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91174" y="248042"/>
            <a:ext cx="39675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Understanding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Design</a:t>
            </a:r>
          </a:p>
        </p:txBody>
      </p:sp>
      <p:sp>
        <p:nvSpPr>
          <p:cNvPr id="7" name="Rectangle 6"/>
          <p:cNvSpPr/>
          <p:nvPr/>
        </p:nvSpPr>
        <p:spPr>
          <a:xfrm>
            <a:off x="554182" y="1277128"/>
            <a:ext cx="703811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Design </a:t>
            </a:r>
          </a:p>
          <a:p>
            <a:endParaRPr lang="en-US" dirty="0" smtClean="0"/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Block Design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 trials together in blocks. This is useful for tasks requiring sustained attention or for enhancing the signal-to-noise ratio in neuroimaging data.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Event-Related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stimuli as discrete, isolated events with variable intervals. This design is flexible and allows for the study of transient processes.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Mixed/Hybrid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Combine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elements of both block and event-related designs to leverage the advantages of each.</a:t>
            </a:r>
          </a:p>
          <a:p>
            <a:endParaRPr lang="en-US" altLang="en-US" b="1" dirty="0" smtClean="0">
              <a:solidFill>
                <a:schemeClr val="accent6"/>
              </a:solidFill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  <a:p>
            <a:endParaRPr lang="en-US" altLang="en-US" dirty="0"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  <a:p>
            <a:endParaRPr lang="en-US" altLang="en-US" dirty="0"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2267" y="1277128"/>
            <a:ext cx="4105173" cy="326521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414853"/>
            <a:ext cx="95623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mixed block/event-related design </a:t>
            </a:r>
            <a:r>
              <a:rPr lang="en-US" dirty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dirty="0" smtClean="0">
                <a:solidFill>
                  <a:srgbClr val="1F1F1F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doi.org/10.1016/j.neuroimage.2011.09.084</a:t>
            </a:r>
            <a:endParaRPr lang="en-US" dirty="0" smtClean="0">
              <a:solidFill>
                <a:srgbClr val="1F1F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1F1F1F"/>
              </a:solidFill>
              <a:latin typeface="ElsevierGulliver"/>
            </a:endParaRPr>
          </a:p>
          <a:p>
            <a:r>
              <a:rPr lang="en-US" dirty="0">
                <a:solidFill>
                  <a:srgbClr val="1F1F1F"/>
                </a:solidFill>
                <a:latin typeface="ElsevierSans"/>
              </a:rPr>
              <a:t/>
            </a:r>
            <a:br>
              <a:rPr lang="en-US" dirty="0">
                <a:solidFill>
                  <a:srgbClr val="1F1F1F"/>
                </a:solidFill>
                <a:latin typeface="ElsevierSans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079" y="239877"/>
            <a:ext cx="3656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Cognitive Tasks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02079" y="832757"/>
            <a:ext cx="104584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Recording 2024-06-05 1221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9160" y="1531620"/>
            <a:ext cx="4470763" cy="25374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2079" y="1031072"/>
            <a:ext cx="173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Stroop Task: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531304" y="1665616"/>
            <a:ext cx="6096000" cy="19531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Description: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Participants are shown words that represent colors (e.g., "red", "blue", "green") printed in different colors, and they must name the color of the ink rather than the word itself.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Purpose: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Measures cognitive control and interference, examining how automatic processes (reading) can interfere with controlled processes (color naming).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6421690"/>
            <a:ext cx="96485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Stroop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Task: The "Gold Standard" of Attentional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Measure </a:t>
            </a:r>
            <a:r>
              <a:rPr lang="en-US" u="sng" dirty="0" smtClean="0">
                <a:solidFill>
                  <a:srgbClr val="525254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10.1037/0096-3445.121.1.12</a:t>
            </a:r>
            <a:endParaRPr lang="en-US" i="0" dirty="0">
              <a:solidFill>
                <a:srgbClr val="52525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34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1549</Words>
  <Application>Microsoft Office PowerPoint</Application>
  <PresentationFormat>Widescreen</PresentationFormat>
  <Paragraphs>236</Paragraphs>
  <Slides>25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ＭＳ Ｐゴシック</vt:lpstr>
      <vt:lpstr>Arial</vt:lpstr>
      <vt:lpstr>Calibri</vt:lpstr>
      <vt:lpstr>Calibri Light</vt:lpstr>
      <vt:lpstr>ElsevierGulliver</vt:lpstr>
      <vt:lpstr>ElsevierSans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khoneiveh</dc:creator>
  <cp:lastModifiedBy>khoneiveh</cp:lastModifiedBy>
  <cp:revision>42</cp:revision>
  <dcterms:created xsi:type="dcterms:W3CDTF">2024-06-05T07:18:12Z</dcterms:created>
  <dcterms:modified xsi:type="dcterms:W3CDTF">2024-06-07T13:04:21Z</dcterms:modified>
</cp:coreProperties>
</file>

<file path=docProps/thumbnail.jpeg>
</file>